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57" r:id="rId4"/>
    <p:sldId id="259" r:id="rId5"/>
    <p:sldId id="270" r:id="rId6"/>
    <p:sldId id="261" r:id="rId7"/>
    <p:sldId id="264" r:id="rId8"/>
    <p:sldId id="263" r:id="rId9"/>
    <p:sldId id="266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4270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024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9125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3957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948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93796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5093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1067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6647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2185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2871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19997E-CB99-4154-AA24-1EE78B36A217}" type="datetimeFigureOut">
              <a:rPr lang="en-IN" smtClean="0"/>
              <a:t>13-02-2022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24959-81E8-4F7E-BF39-774090A806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0129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965914"/>
          </a:xfrm>
        </p:spPr>
        <p:txBody>
          <a:bodyPr/>
          <a:lstStyle/>
          <a:p>
            <a:pPr algn="ctr"/>
            <a:r>
              <a:rPr lang="en-US" b="1" dirty="0" smtClean="0">
                <a:latin typeface="+mn-lt"/>
              </a:rPr>
              <a:t>GRAPHICAL ANALYSIS FOR MECHANISMS</a:t>
            </a:r>
            <a:endParaRPr lang="en-IN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65914"/>
            <a:ext cx="12192000" cy="5892085"/>
          </a:xfrm>
        </p:spPr>
        <p:txBody>
          <a:bodyPr/>
          <a:lstStyle/>
          <a:p>
            <a:pPr marL="0" indent="0" algn="ctr">
              <a:buNone/>
            </a:pPr>
            <a:endParaRPr lang="en-US" sz="3600" b="1" dirty="0" smtClean="0"/>
          </a:p>
          <a:p>
            <a:pPr marL="0" indent="0" algn="ctr">
              <a:buNone/>
            </a:pPr>
            <a:r>
              <a:rPr lang="en-US" sz="3600" b="1" dirty="0" smtClean="0"/>
              <a:t>Kinematic Solutions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 smtClean="0"/>
              <a:t>For working out the solution for any given problem</a:t>
            </a:r>
            <a:r>
              <a:rPr lang="en-IN" sz="3600" b="1" dirty="0" smtClean="0"/>
              <a:t> the following four sequential steps are:</a:t>
            </a:r>
          </a:p>
          <a:p>
            <a:pPr marL="0" indent="0" algn="ctr">
              <a:buNone/>
            </a:pPr>
            <a:endParaRPr lang="en-IN" b="1" dirty="0"/>
          </a:p>
          <a:p>
            <a:pPr algn="just"/>
            <a:r>
              <a:rPr lang="en-US" b="1" dirty="0" smtClean="0"/>
              <a:t>SPACE DIAGRAM (</a:t>
            </a:r>
            <a:r>
              <a:rPr lang="en-US" i="1" dirty="0" smtClean="0"/>
              <a:t>in space </a:t>
            </a:r>
            <a:r>
              <a:rPr lang="en-US" sz="2400" b="1" dirty="0" smtClean="0"/>
              <a:t>SCALE</a:t>
            </a:r>
            <a:r>
              <a:rPr lang="en-US" b="1" dirty="0" smtClean="0"/>
              <a:t>)</a:t>
            </a:r>
          </a:p>
          <a:p>
            <a:pPr algn="just"/>
            <a:r>
              <a:rPr lang="en-US" b="1" dirty="0" smtClean="0"/>
              <a:t>VELOCITY DIAGRAM (</a:t>
            </a:r>
            <a:r>
              <a:rPr lang="en-US" i="1" dirty="0" smtClean="0"/>
              <a:t>in velocity </a:t>
            </a:r>
            <a:r>
              <a:rPr lang="en-US" sz="2400" b="1" dirty="0" smtClean="0"/>
              <a:t>SCALE</a:t>
            </a:r>
            <a:r>
              <a:rPr lang="en-US" b="1" dirty="0" smtClean="0"/>
              <a:t>)</a:t>
            </a:r>
          </a:p>
          <a:p>
            <a:pPr algn="just"/>
            <a:r>
              <a:rPr lang="en-US" b="1" dirty="0" smtClean="0"/>
              <a:t>ACCELERATION DIAGRAM (</a:t>
            </a:r>
            <a:r>
              <a:rPr lang="en-US" i="1" dirty="0" smtClean="0"/>
              <a:t>in acceleration </a:t>
            </a:r>
            <a:r>
              <a:rPr lang="en-US" sz="2400" b="1" dirty="0" smtClean="0"/>
              <a:t>SCALE</a:t>
            </a:r>
            <a:r>
              <a:rPr lang="en-US" b="1" dirty="0" smtClean="0"/>
              <a:t>)</a:t>
            </a:r>
          </a:p>
          <a:p>
            <a:pPr algn="just"/>
            <a:r>
              <a:rPr lang="en-US" b="1" dirty="0" smtClean="0"/>
              <a:t>RESULTS (</a:t>
            </a:r>
            <a:r>
              <a:rPr lang="en-US" i="1" dirty="0" smtClean="0"/>
              <a:t>in tabular form</a:t>
            </a:r>
            <a:r>
              <a:rPr lang="en-US" b="1" dirty="0" smtClean="0"/>
              <a:t>)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71744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43942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latin typeface="+mn-lt"/>
              </a:rPr>
              <a:t>CORIOLIS’S ACCELERATION</a:t>
            </a:r>
            <a:endParaRPr lang="en-IN" sz="4000" dirty="0">
              <a:latin typeface="+mn-lt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811423"/>
              </p:ext>
            </p:extLst>
          </p:nvPr>
        </p:nvGraphicFramePr>
        <p:xfrm>
          <a:off x="0" y="644524"/>
          <a:ext cx="12192000" cy="6213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/>
              </a:tblGrid>
              <a:tr h="621347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2" t="8780" r="3931" b="6180"/>
          <a:stretch/>
        </p:blipFill>
        <p:spPr>
          <a:xfrm>
            <a:off x="0" y="665171"/>
            <a:ext cx="12192000" cy="6192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52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19773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latin typeface="+mn-lt"/>
              </a:rPr>
              <a:t>CONVENTIONS AND NOTATIONS FOLLOWED</a:t>
            </a:r>
            <a:endParaRPr lang="en-IN" sz="40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97734"/>
            <a:ext cx="12192000" cy="56602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b="1" dirty="0" smtClean="0"/>
          </a:p>
          <a:p>
            <a:pPr marL="0" indent="0" algn="just">
              <a:buNone/>
            </a:pPr>
            <a:r>
              <a:rPr lang="en-US" b="1" dirty="0" smtClean="0"/>
              <a:t>From the instantaneous Space Diagram and other data Velocity and Acceleration Diagrams are constructed systematically. Convention for notations in the diagrams are as follows:</a:t>
            </a:r>
          </a:p>
          <a:p>
            <a:pPr marL="0" indent="0">
              <a:buNone/>
            </a:pPr>
            <a:endParaRPr lang="en-IN" b="1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b="1" dirty="0" smtClean="0"/>
              <a:t>For Space Diagram			Block letter</a:t>
            </a:r>
            <a:endParaRPr lang="en-IN" b="1" dirty="0" smtClean="0"/>
          </a:p>
          <a:p>
            <a:pPr marL="0" indent="0">
              <a:buNone/>
            </a:pPr>
            <a:r>
              <a:rPr lang="en-US" b="1" dirty="0" smtClean="0"/>
              <a:t>	(For Displacement Diagram	Small letter)</a:t>
            </a:r>
            <a:endParaRPr lang="en-IN" b="1" dirty="0" smtClean="0"/>
          </a:p>
          <a:p>
            <a:pPr marL="0" indent="0">
              <a:buNone/>
            </a:pPr>
            <a:r>
              <a:rPr lang="en-US" b="1" dirty="0" smtClean="0"/>
              <a:t>	For Velocity Diagram		Small letter with single dash superscript</a:t>
            </a:r>
            <a:endParaRPr lang="en-IN" b="1" dirty="0" smtClean="0"/>
          </a:p>
          <a:p>
            <a:pPr marL="0" indent="0">
              <a:buNone/>
            </a:pPr>
            <a:r>
              <a:rPr lang="en-US" b="1" dirty="0" smtClean="0"/>
              <a:t>	For Acceleration Diagram	Small letter with double dash superscript</a:t>
            </a:r>
            <a:endParaRPr lang="en-IN" b="1" dirty="0" smtClean="0"/>
          </a:p>
          <a:p>
            <a:pPr marL="0" indent="0">
              <a:buNone/>
            </a:pPr>
            <a:r>
              <a:rPr lang="en-US" b="1" dirty="0" smtClean="0"/>
              <a:t>And, in general, </a:t>
            </a:r>
            <a:r>
              <a:rPr lang="en-US" b="1" u="sng" dirty="0" smtClean="0"/>
              <a:t>vectors are not shown with their usual arrowheads</a:t>
            </a:r>
            <a:r>
              <a:rPr lang="en-US" b="1" dirty="0" smtClean="0"/>
              <a:t>.</a:t>
            </a:r>
            <a:endParaRPr lang="en-IN" b="1" dirty="0" smtClean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6673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351133"/>
            <a:ext cx="10515600" cy="1325563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047" y="304800"/>
            <a:ext cx="10833240" cy="608148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4000" dirty="0"/>
              <a:t>The parts of the machine are usually called </a:t>
            </a:r>
            <a:r>
              <a:rPr lang="en-US" sz="4000" b="1" i="1" dirty="0"/>
              <a:t>elements</a:t>
            </a:r>
            <a:r>
              <a:rPr lang="en-US" sz="4000" dirty="0"/>
              <a:t>, and two elements which are in contact, and between which there is relative motion, are known as a </a:t>
            </a:r>
            <a:r>
              <a:rPr lang="en-US" sz="4000" b="1" i="1" dirty="0"/>
              <a:t>pair</a:t>
            </a:r>
            <a:r>
              <a:rPr lang="en-US" sz="4000" dirty="0"/>
              <a:t>. An element joining two pairs is called a </a:t>
            </a:r>
            <a:r>
              <a:rPr lang="en-US" sz="4000" b="1" i="1" dirty="0"/>
              <a:t>link</a:t>
            </a:r>
            <a:r>
              <a:rPr lang="en-US" sz="4000" dirty="0"/>
              <a:t> or </a:t>
            </a:r>
            <a:r>
              <a:rPr lang="en-US" sz="4000" b="1" i="1" dirty="0"/>
              <a:t>bar</a:t>
            </a:r>
            <a:r>
              <a:rPr lang="en-US" sz="4000" dirty="0"/>
              <a:t>. If a group of links and pairs is capable of relative motion but can be made rigid by joining any two elements it is called a </a:t>
            </a:r>
            <a:r>
              <a:rPr lang="en-US" sz="4000" b="1" i="1" dirty="0"/>
              <a:t>kinematic chain</a:t>
            </a:r>
            <a:r>
              <a:rPr lang="en-US" sz="4000" dirty="0"/>
              <a:t>. If one of the links of a kinematic chain is ‘fixed’ the chain becomes a </a:t>
            </a:r>
            <a:r>
              <a:rPr lang="en-US" sz="4000" b="1" i="1" dirty="0"/>
              <a:t>mechanism</a:t>
            </a:r>
            <a:r>
              <a:rPr lang="en-US" sz="4000" dirty="0"/>
              <a:t>, and if a mechanism is used to transmit force it becomes a </a:t>
            </a:r>
            <a:r>
              <a:rPr lang="en-US" sz="4000" b="1" i="1" dirty="0"/>
              <a:t>machine</a:t>
            </a:r>
            <a:r>
              <a:rPr lang="en-US" sz="4000" dirty="0"/>
              <a:t>.</a:t>
            </a:r>
            <a:endParaRPr lang="en-IN" sz="4000" dirty="0"/>
          </a:p>
          <a:p>
            <a:pPr marL="0" indent="0" algn="just">
              <a:buNone/>
            </a:pP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84091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13645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2800" b="1" dirty="0">
                <a:latin typeface="+mn-lt"/>
              </a:rPr>
              <a:t>Conventions for </a:t>
            </a:r>
            <a:r>
              <a:rPr lang="en-US" sz="2800" b="1" dirty="0" smtClean="0">
                <a:latin typeface="+mn-lt"/>
              </a:rPr>
              <a:t>representation in SPACE DIAGRAM</a:t>
            </a:r>
            <a:r>
              <a:rPr lang="en-US" sz="2800" dirty="0" smtClean="0">
                <a:latin typeface="+mn-lt"/>
              </a:rPr>
              <a:t>: </a:t>
            </a:r>
            <a:r>
              <a:rPr lang="en-US" sz="2800" i="1" dirty="0">
                <a:latin typeface="+mn-lt"/>
              </a:rPr>
              <a:t>links/bar by straight lines; turning pair by </a:t>
            </a:r>
            <a:r>
              <a:rPr lang="en-US" sz="2800" i="1" dirty="0" smtClean="0">
                <a:latin typeface="+mn-lt"/>
              </a:rPr>
              <a:t>a dot or small </a:t>
            </a:r>
            <a:r>
              <a:rPr lang="en-US" sz="2800" i="1" dirty="0">
                <a:latin typeface="+mn-lt"/>
              </a:rPr>
              <a:t>circle; piston/slider by </a:t>
            </a:r>
            <a:r>
              <a:rPr lang="en-US" sz="2800" i="1" dirty="0" smtClean="0">
                <a:latin typeface="+mn-lt"/>
              </a:rPr>
              <a:t>rectangle over the line representing frame; </a:t>
            </a:r>
            <a:r>
              <a:rPr lang="en-US" sz="2800" i="1" dirty="0">
                <a:latin typeface="+mn-lt"/>
              </a:rPr>
              <a:t>‘fixed’ point by vertical cross; ‘fixed’ member by </a:t>
            </a:r>
            <a:r>
              <a:rPr lang="en-US" sz="2800" i="1" dirty="0" smtClean="0">
                <a:latin typeface="+mn-lt"/>
              </a:rPr>
              <a:t>hatching on the frame.</a:t>
            </a:r>
            <a:endParaRPr lang="en-IN" sz="2800" dirty="0">
              <a:latin typeface="+mn-lt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2773678"/>
              </p:ext>
            </p:extLst>
          </p:nvPr>
        </p:nvGraphicFramePr>
        <p:xfrm>
          <a:off x="0" y="1422402"/>
          <a:ext cx="12192000" cy="5435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/>
                <a:gridCol w="6096000"/>
              </a:tblGrid>
              <a:tr h="543559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143499" y="1461035"/>
            <a:ext cx="7048495" cy="54355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25" t="37500" r="22051" b="15555"/>
          <a:stretch/>
        </p:blipFill>
        <p:spPr>
          <a:xfrm rot="5400000">
            <a:off x="-146052" y="1568451"/>
            <a:ext cx="543560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19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46974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latin typeface="+mn-lt"/>
              </a:rPr>
              <a:t>VELOCITY DIAGRAMS</a:t>
            </a:r>
            <a:endParaRPr lang="en-IN" sz="40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78794"/>
            <a:ext cx="12192000" cy="58792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 </a:t>
            </a:r>
            <a:endParaRPr lang="en-IN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013920"/>
              </p:ext>
            </p:extLst>
          </p:nvPr>
        </p:nvGraphicFramePr>
        <p:xfrm>
          <a:off x="0" y="2099256"/>
          <a:ext cx="12192000" cy="34515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96000"/>
                <a:gridCol w="6096000"/>
              </a:tblGrid>
              <a:tr h="345153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36" t="6257" r="56982" b="13041"/>
          <a:stretch/>
        </p:blipFill>
        <p:spPr>
          <a:xfrm rot="5400000">
            <a:off x="7443986" y="764149"/>
            <a:ext cx="3400026" cy="60960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13" t="52300" r="32469" b="21221"/>
          <a:stretch/>
        </p:blipFill>
        <p:spPr>
          <a:xfrm rot="10800000">
            <a:off x="-5" y="2112134"/>
            <a:ext cx="6096002" cy="3400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20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46974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latin typeface="+mn-lt"/>
              </a:rPr>
              <a:t>VELOCITY DIAGRAMS</a:t>
            </a:r>
            <a:endParaRPr lang="en-IN" sz="40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978794"/>
            <a:ext cx="12192000" cy="58792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 </a:t>
            </a:r>
            <a:endParaRPr lang="en-IN" dirty="0"/>
          </a:p>
          <a:p>
            <a:pPr marL="0" indent="0" algn="just">
              <a:buNone/>
            </a:pPr>
            <a:r>
              <a:rPr lang="en-US" b="1" dirty="0"/>
              <a:t>While constructing Velocity Diagrams the ‘rule of thumb’ is: if AB is a rigid link in a mechanism, the line </a:t>
            </a:r>
            <a:r>
              <a:rPr lang="en-US" b="1" dirty="0" err="1"/>
              <a:t>a´b</a:t>
            </a:r>
            <a:r>
              <a:rPr lang="en-US" b="1" dirty="0"/>
              <a:t>´ in the velocity diagram is perpendicular to it.</a:t>
            </a:r>
            <a:endParaRPr lang="en-IN" b="1" dirty="0"/>
          </a:p>
          <a:p>
            <a:pPr marL="0" indent="0" algn="just">
              <a:buNone/>
            </a:pPr>
            <a:r>
              <a:rPr lang="en-US" b="1" dirty="0"/>
              <a:t> </a:t>
            </a:r>
            <a:endParaRPr lang="en-IN" b="1" dirty="0"/>
          </a:p>
          <a:p>
            <a:pPr marL="0" indent="0" algn="just">
              <a:buNone/>
            </a:pPr>
            <a:r>
              <a:rPr lang="en-US" b="1" dirty="0"/>
              <a:t>Two simple corollaries </a:t>
            </a:r>
            <a:r>
              <a:rPr lang="en-US" b="1" dirty="0" smtClean="0"/>
              <a:t>are:</a:t>
            </a:r>
            <a:endParaRPr lang="en-IN" b="1" dirty="0"/>
          </a:p>
          <a:p>
            <a:pPr algn="just"/>
            <a:r>
              <a:rPr lang="en-US" b="1" dirty="0"/>
              <a:t>If ABC is a rigid triangular link in a mechanism, the velocity diagram will contain a similar triangle, </a:t>
            </a:r>
            <a:r>
              <a:rPr lang="en-US" b="1" dirty="0" err="1"/>
              <a:t>a´b´c</a:t>
            </a:r>
            <a:r>
              <a:rPr lang="en-US" b="1" dirty="0"/>
              <a:t>´, of which each side is perpendicular to the </a:t>
            </a:r>
            <a:r>
              <a:rPr lang="en-US" b="1" dirty="0" err="1"/>
              <a:t>the</a:t>
            </a:r>
            <a:r>
              <a:rPr lang="en-US" b="1" dirty="0"/>
              <a:t> corresponding side in the Space Diagram of the mechanism.</a:t>
            </a:r>
            <a:endParaRPr lang="en-IN" b="1" dirty="0"/>
          </a:p>
          <a:p>
            <a:pPr algn="just"/>
            <a:r>
              <a:rPr lang="en-US" b="1" dirty="0"/>
              <a:t>If ABC are three points on a straight link the velocity diagram will contain a straight line </a:t>
            </a:r>
            <a:r>
              <a:rPr lang="en-US" b="1" dirty="0" err="1"/>
              <a:t>a´b´c</a:t>
            </a:r>
            <a:r>
              <a:rPr lang="en-US" b="1" dirty="0"/>
              <a:t> such that </a:t>
            </a:r>
            <a:r>
              <a:rPr lang="en-US" b="1" dirty="0" err="1"/>
              <a:t>a´b</a:t>
            </a:r>
            <a:r>
              <a:rPr lang="en-US" b="1" dirty="0"/>
              <a:t>´: </a:t>
            </a:r>
            <a:r>
              <a:rPr lang="en-US" b="1" dirty="0" err="1"/>
              <a:t>b´c</a:t>
            </a:r>
            <a:r>
              <a:rPr lang="en-US" b="1" dirty="0"/>
              <a:t> = AB:BC</a:t>
            </a:r>
            <a:r>
              <a:rPr lang="en-US" b="1" dirty="0" smtClean="0"/>
              <a:t>.</a:t>
            </a:r>
            <a:endParaRPr lang="en-IN" b="1" dirty="0"/>
          </a:p>
          <a:p>
            <a:pPr marL="0" indent="0" algn="just">
              <a:buNone/>
            </a:pPr>
            <a:r>
              <a:rPr lang="en-US" b="1" dirty="0"/>
              <a:t>These similar figures are often referred to as the ‘velocity images’ of the links.</a:t>
            </a:r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661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41667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8302946"/>
              </p:ext>
            </p:extLst>
          </p:nvPr>
        </p:nvGraphicFramePr>
        <p:xfrm>
          <a:off x="2704561" y="296214"/>
          <a:ext cx="6800050" cy="64136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00050"/>
              </a:tblGrid>
              <a:tr h="641367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17" t="5833" r="10162" b="11112"/>
          <a:stretch/>
        </p:blipFill>
        <p:spPr>
          <a:xfrm rot="5400000">
            <a:off x="2675586" y="28982"/>
            <a:ext cx="6857999" cy="680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5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"/>
            <a:ext cx="12192000" cy="643942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smtClean="0">
                <a:latin typeface="+mn-lt"/>
              </a:rPr>
              <a:t>ACCELERATION </a:t>
            </a:r>
            <a:r>
              <a:rPr lang="en-US" sz="4000" b="1" dirty="0">
                <a:latin typeface="+mn-lt"/>
              </a:rPr>
              <a:t>DIAGRAMS</a:t>
            </a:r>
            <a:endParaRPr lang="en-IN" sz="4000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43944"/>
            <a:ext cx="12192000" cy="6214056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b="1" dirty="0"/>
              <a:t>In general, a particle moving in a curvilinear path will have two components of acceleration</a:t>
            </a:r>
            <a:r>
              <a:rPr lang="en-US" b="1" dirty="0" smtClean="0"/>
              <a:t>: </a:t>
            </a:r>
            <a:r>
              <a:rPr lang="en-US" b="1" dirty="0"/>
              <a:t>centripetal acceleration </a:t>
            </a:r>
            <a:r>
              <a:rPr lang="en-US" b="1" dirty="0" smtClean="0"/>
              <a:t>and </a:t>
            </a:r>
            <a:r>
              <a:rPr lang="en-US" b="1" dirty="0"/>
              <a:t>tangential acceleration. Thus the total acceleration of the particle is the vector sum of the above two components.</a:t>
            </a:r>
            <a:endParaRPr lang="en-IN" b="1" dirty="0"/>
          </a:p>
          <a:p>
            <a:pPr marL="0" indent="0" algn="just">
              <a:buNone/>
            </a:pPr>
            <a:r>
              <a:rPr lang="en-US" b="1" dirty="0"/>
              <a:t> </a:t>
            </a:r>
            <a:endParaRPr lang="en-IN" b="1" dirty="0"/>
          </a:p>
          <a:p>
            <a:pPr marL="0" indent="0" algn="just">
              <a:buNone/>
            </a:pPr>
            <a:r>
              <a:rPr lang="en-US" b="1" dirty="0"/>
              <a:t>While constructing Acceleration Diagrams the ‘rule of thumb’ is: if AB is a rigid link in a mechanism and </a:t>
            </a:r>
            <a:r>
              <a:rPr lang="en-US" b="1" dirty="0" err="1"/>
              <a:t>a´b</a:t>
            </a:r>
            <a:r>
              <a:rPr lang="en-US" b="1" dirty="0"/>
              <a:t>´ is its velocity image the centripetal component of acceleration will be of length (</a:t>
            </a:r>
            <a:r>
              <a:rPr lang="en-US" b="1" dirty="0" err="1"/>
              <a:t>a´b</a:t>
            </a:r>
            <a:r>
              <a:rPr lang="en-US" b="1" dirty="0"/>
              <a:t>´)²/AB and its direction will be ‘opposite’ to that of the link: the tangential component will be perpendicular to it.</a:t>
            </a:r>
            <a:endParaRPr lang="en-IN" b="1" dirty="0"/>
          </a:p>
          <a:p>
            <a:pPr marL="0" indent="0" algn="just">
              <a:buNone/>
            </a:pPr>
            <a:r>
              <a:rPr lang="en-US" b="1" dirty="0"/>
              <a:t> </a:t>
            </a:r>
            <a:endParaRPr lang="en-IN" b="1" dirty="0"/>
          </a:p>
          <a:p>
            <a:pPr marL="0" indent="0" algn="just">
              <a:buNone/>
            </a:pPr>
            <a:r>
              <a:rPr lang="en-US" b="1" dirty="0"/>
              <a:t>Two corollaries for acceleration diagrams are similar to their velocity counterparts.</a:t>
            </a:r>
            <a:endParaRPr lang="en-IN" b="1" dirty="0"/>
          </a:p>
          <a:p>
            <a:pPr algn="just"/>
            <a:r>
              <a:rPr lang="en-US" b="1" dirty="0"/>
              <a:t>If ABC is a rigid triangular link in a mechanism, the </a:t>
            </a:r>
            <a:r>
              <a:rPr lang="en-US" b="1" dirty="0" err="1" smtClean="0"/>
              <a:t>accleration</a:t>
            </a:r>
            <a:r>
              <a:rPr lang="en-US" b="1" dirty="0" smtClean="0"/>
              <a:t> </a:t>
            </a:r>
            <a:r>
              <a:rPr lang="en-US" b="1" dirty="0"/>
              <a:t>diagram will contain a similar triangle </a:t>
            </a:r>
            <a:r>
              <a:rPr lang="en-US" b="1" dirty="0" err="1"/>
              <a:t>a´´b´´c</a:t>
            </a:r>
            <a:r>
              <a:rPr lang="en-US" b="1" dirty="0"/>
              <a:t>´´.</a:t>
            </a:r>
            <a:endParaRPr lang="en-IN" b="1" dirty="0"/>
          </a:p>
          <a:p>
            <a:pPr algn="just"/>
            <a:r>
              <a:rPr lang="en-US" b="1" dirty="0"/>
              <a:t>If ABC are three points on a straight link the </a:t>
            </a:r>
            <a:r>
              <a:rPr lang="en-US" b="1" dirty="0" smtClean="0"/>
              <a:t>acceleration </a:t>
            </a:r>
            <a:r>
              <a:rPr lang="en-US" b="1" dirty="0"/>
              <a:t>diagram will contain a straight line </a:t>
            </a:r>
            <a:r>
              <a:rPr lang="en-US" b="1" dirty="0" err="1"/>
              <a:t>a´´b´´c</a:t>
            </a:r>
            <a:r>
              <a:rPr lang="en-US" b="1" dirty="0"/>
              <a:t>´´ such that </a:t>
            </a:r>
            <a:r>
              <a:rPr lang="en-US" b="1" dirty="0" err="1"/>
              <a:t>a´´b</a:t>
            </a:r>
            <a:r>
              <a:rPr lang="en-US" b="1" dirty="0"/>
              <a:t>´´: </a:t>
            </a:r>
            <a:r>
              <a:rPr lang="en-US" b="1" dirty="0" err="1"/>
              <a:t>b´´c</a:t>
            </a:r>
            <a:r>
              <a:rPr lang="en-US" b="1" dirty="0"/>
              <a:t>´´ = AB:BC</a:t>
            </a:r>
            <a:r>
              <a:rPr lang="en-US" b="1" dirty="0" smtClean="0"/>
              <a:t>.</a:t>
            </a:r>
          </a:p>
          <a:p>
            <a:pPr marL="0" indent="0" algn="just">
              <a:buNone/>
            </a:pPr>
            <a:endParaRPr lang="en-IN" b="1" dirty="0"/>
          </a:p>
          <a:p>
            <a:pPr marL="0" indent="0" algn="just">
              <a:buNone/>
            </a:pPr>
            <a:r>
              <a:rPr lang="en-US" b="1" dirty="0"/>
              <a:t>These similar figures are often referred to as the ‘acceleration images’ of the links</a:t>
            </a:r>
            <a:r>
              <a:rPr lang="en-US" dirty="0"/>
              <a:t>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614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838200" y="-45718"/>
            <a:ext cx="10515600" cy="45719"/>
          </a:xfrm>
        </p:spPr>
        <p:txBody>
          <a:bodyPr>
            <a:normAutofit fontScale="90000"/>
          </a:bodyPr>
          <a:lstStyle/>
          <a:p>
            <a:endParaRPr lang="en-IN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2402479"/>
              </p:ext>
            </p:extLst>
          </p:nvPr>
        </p:nvGraphicFramePr>
        <p:xfrm>
          <a:off x="2936382" y="2"/>
          <a:ext cx="6503833" cy="68579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03833"/>
              </a:tblGrid>
              <a:tr h="685799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51" t="11111" r="14125" b="4445"/>
          <a:stretch/>
        </p:blipFill>
        <p:spPr>
          <a:xfrm rot="5400000">
            <a:off x="2759298" y="177085"/>
            <a:ext cx="6858002" cy="650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9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2868</TotalTime>
  <Words>281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GRAPHICAL ANALYSIS FOR MECHANISMS</vt:lpstr>
      <vt:lpstr>CONVENTIONS AND NOTATIONS FOLLOWED</vt:lpstr>
      <vt:lpstr>PowerPoint Presentation</vt:lpstr>
      <vt:lpstr>Conventions for representation in SPACE DIAGRAM: links/bar by straight lines; turning pair by a dot or small circle; piston/slider by rectangle over the line representing frame; ‘fixed’ point by vertical cross; ‘fixed’ member by hatching on the frame.</vt:lpstr>
      <vt:lpstr>VELOCITY DIAGRAMS</vt:lpstr>
      <vt:lpstr>VELOCITY DIAGRAMS</vt:lpstr>
      <vt:lpstr>PowerPoint Presentation</vt:lpstr>
      <vt:lpstr>ACCELERATION DIAGRAMS</vt:lpstr>
      <vt:lpstr>PowerPoint Presentation</vt:lpstr>
      <vt:lpstr>CORIOLIS’S ACCELERATION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</dc:creator>
  <cp:lastModifiedBy>acer</cp:lastModifiedBy>
  <cp:revision>23</cp:revision>
  <dcterms:created xsi:type="dcterms:W3CDTF">2021-06-09T02:44:41Z</dcterms:created>
  <dcterms:modified xsi:type="dcterms:W3CDTF">2022-02-15T11:25:22Z</dcterms:modified>
</cp:coreProperties>
</file>

<file path=docProps/thumbnail.jpeg>
</file>